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555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EB3D9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EB3D9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rgbClr val="EB3D9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117335" y="1057655"/>
            <a:ext cx="3941064" cy="56586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4361688"/>
            <a:ext cx="374904" cy="2354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2880" y="1575329"/>
            <a:ext cx="8812638" cy="479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EB3D9E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22778" y="2756121"/>
            <a:ext cx="8812842" cy="1819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17335" y="1057655"/>
            <a:ext cx="3941064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57655"/>
            <a:ext cx="702564" cy="46802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98297" y="2136150"/>
            <a:ext cx="4483735" cy="7810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950" dirty="0">
                <a:solidFill>
                  <a:srgbClr val="001F60"/>
                </a:solidFill>
              </a:rPr>
              <a:t>Loan </a:t>
            </a:r>
            <a:r>
              <a:rPr sz="4950" spc="5" dirty="0">
                <a:solidFill>
                  <a:srgbClr val="001F60"/>
                </a:solidFill>
              </a:rPr>
              <a:t>case</a:t>
            </a:r>
            <a:r>
              <a:rPr sz="4950" spc="-150" dirty="0">
                <a:solidFill>
                  <a:srgbClr val="001F60"/>
                </a:solidFill>
              </a:rPr>
              <a:t> </a:t>
            </a:r>
            <a:r>
              <a:rPr sz="4950" spc="5" dirty="0">
                <a:solidFill>
                  <a:srgbClr val="001F60"/>
                </a:solidFill>
              </a:rPr>
              <a:t>study</a:t>
            </a:r>
            <a:endParaRPr sz="4950"/>
          </a:p>
        </p:txBody>
      </p:sp>
      <p:sp>
        <p:nvSpPr>
          <p:cNvPr id="5" name="object 5"/>
          <p:cNvSpPr txBox="1"/>
          <p:nvPr/>
        </p:nvSpPr>
        <p:spPr>
          <a:xfrm>
            <a:off x="3480240" y="3297309"/>
            <a:ext cx="3952875" cy="1147445"/>
          </a:xfrm>
          <a:prstGeom prst="rect">
            <a:avLst/>
          </a:prstGeom>
        </p:spPr>
        <p:txBody>
          <a:bodyPr vert="horz" wrap="square" lIns="0" tIns="16954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35"/>
              </a:spcBef>
            </a:pPr>
            <a:r>
              <a:rPr sz="2650" b="1" spc="-10" dirty="0">
                <a:solidFill>
                  <a:srgbClr val="0C0C0C"/>
                </a:solidFill>
                <a:latin typeface="Trebuchet MS"/>
                <a:cs typeface="Trebuchet MS"/>
              </a:rPr>
              <a:t>BY- </a:t>
            </a:r>
            <a:r>
              <a:rPr lang="en-US" sz="2650" b="1" spc="-15" dirty="0">
                <a:solidFill>
                  <a:srgbClr val="0C0C0C"/>
                </a:solidFill>
                <a:latin typeface="Trebuchet MS"/>
                <a:cs typeface="Trebuchet MS"/>
              </a:rPr>
              <a:t>Mayank Sankhla</a:t>
            </a:r>
            <a:endParaRPr sz="2650" dirty="0">
              <a:latin typeface="Trebuchet MS"/>
              <a:cs typeface="Trebuchet MS"/>
            </a:endParaRPr>
          </a:p>
          <a:p>
            <a:pPr marR="52069" algn="r">
              <a:lnSpc>
                <a:spcPct val="100000"/>
              </a:lnSpc>
              <a:spcBef>
                <a:spcPts val="1240"/>
              </a:spcBef>
            </a:pPr>
            <a:endParaRPr sz="265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366141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CHARGED OFF </a:t>
            </a:r>
            <a:r>
              <a:rPr spc="5" dirty="0"/>
              <a:t>-</a:t>
            </a:r>
            <a:r>
              <a:rPr spc="-145" dirty="0"/>
              <a:t> </a:t>
            </a:r>
            <a:r>
              <a:rPr spc="10" dirty="0"/>
              <a:t>TERM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6529070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The number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of defaults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are more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for the people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who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have the term of</a:t>
            </a:r>
            <a:r>
              <a:rPr sz="1450" spc="-19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36  months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91932" y="3480815"/>
            <a:ext cx="2798328" cy="2369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428371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CHARGED OFF </a:t>
            </a:r>
            <a:r>
              <a:rPr spc="5" dirty="0"/>
              <a:t>-</a:t>
            </a:r>
            <a:r>
              <a:rPr spc="-90" dirty="0"/>
              <a:t> </a:t>
            </a:r>
            <a:r>
              <a:rPr spc="10" dirty="0"/>
              <a:t>PURPOSE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6965950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2767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Loan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defaulted in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Debt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Consolidation purpose, followed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by when</a:t>
            </a:r>
            <a:r>
              <a:rPr sz="1450" spc="-21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purpose  </a:t>
            </a:r>
            <a:r>
              <a:rPr sz="1450" spc="5" dirty="0">
                <a:solidFill>
                  <a:srgbClr val="3F3F3F"/>
                </a:solidFill>
                <a:latin typeface="Trebuchet MS"/>
                <a:cs typeface="Trebuchet MS"/>
              </a:rPr>
              <a:t>is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not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specified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and </a:t>
            </a:r>
            <a:r>
              <a:rPr sz="1450" spc="5" dirty="0">
                <a:solidFill>
                  <a:srgbClr val="3F3F3F"/>
                </a:solidFill>
                <a:latin typeface="Trebuchet MS"/>
                <a:cs typeface="Trebuchet MS"/>
              </a:rPr>
              <a:t>is</a:t>
            </a:r>
            <a:r>
              <a:rPr sz="145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others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36064" y="3659123"/>
            <a:ext cx="4183379" cy="2353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648970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pc="5" dirty="0"/>
              <a:t>THE </a:t>
            </a:r>
            <a:r>
              <a:rPr spc="15" dirty="0"/>
              <a:t>LOANS </a:t>
            </a:r>
            <a:r>
              <a:rPr spc="-45" dirty="0"/>
              <a:t>TAKEN </a:t>
            </a:r>
            <a:r>
              <a:rPr spc="15" dirty="0"/>
              <a:t>FOR DEBT  </a:t>
            </a:r>
            <a:r>
              <a:rPr spc="-15" dirty="0"/>
              <a:t>CONSOLIDATION </a:t>
            </a:r>
            <a:r>
              <a:rPr spc="10" dirty="0"/>
              <a:t>ARE MORE</a:t>
            </a:r>
            <a:r>
              <a:rPr spc="-170" dirty="0"/>
              <a:t> </a:t>
            </a:r>
            <a:r>
              <a:rPr spc="-60" dirty="0"/>
              <a:t>DEFAULTED</a:t>
            </a:r>
          </a:p>
        </p:txBody>
      </p:sp>
      <p:sp>
        <p:nvSpPr>
          <p:cNvPr id="3" name="object 3"/>
          <p:cNvSpPr/>
          <p:nvPr/>
        </p:nvSpPr>
        <p:spPr>
          <a:xfrm>
            <a:off x="2148839" y="3221735"/>
            <a:ext cx="4376927" cy="2412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543814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REASONS </a:t>
            </a:r>
            <a:r>
              <a:rPr spc="15" dirty="0"/>
              <a:t>FOR </a:t>
            </a:r>
            <a:r>
              <a:rPr spc="10" dirty="0"/>
              <a:t>LOAN </a:t>
            </a:r>
            <a:r>
              <a:rPr spc="5" dirty="0"/>
              <a:t>AND</a:t>
            </a:r>
            <a:r>
              <a:rPr spc="-229" dirty="0"/>
              <a:t> </a:t>
            </a:r>
            <a:r>
              <a:rPr spc="-85" dirty="0"/>
              <a:t>STATUS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6952615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•For overall </a:t>
            </a:r>
            <a:r>
              <a:rPr sz="1450" spc="5" dirty="0">
                <a:solidFill>
                  <a:srgbClr val="3F3F3F"/>
                </a:solidFill>
                <a:latin typeface="Trebuchet MS"/>
                <a:cs typeface="Trebuchet MS"/>
              </a:rPr>
              <a:t>Population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of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loan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we see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that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higher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% of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people with purpose</a:t>
            </a:r>
            <a:r>
              <a:rPr sz="1450" spc="-1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as 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small business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charged off. Overall Debt Consolidation then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small</a:t>
            </a:r>
            <a:r>
              <a:rPr sz="1450" spc="-1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Business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69364" y="3779520"/>
            <a:ext cx="4404359" cy="2232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778" y="1576771"/>
            <a:ext cx="6701790" cy="17627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124460">
              <a:lnSpc>
                <a:spcPts val="3170"/>
              </a:lnSpc>
              <a:spcBef>
                <a:spcPts val="204"/>
              </a:spcBef>
            </a:pPr>
            <a:r>
              <a:rPr sz="2650" spc="-35" dirty="0"/>
              <a:t>CORRELATION </a:t>
            </a:r>
            <a:r>
              <a:rPr sz="2650" spc="-15" dirty="0"/>
              <a:t>BETWEEN </a:t>
            </a:r>
            <a:r>
              <a:rPr sz="2650" spc="-10" dirty="0"/>
              <a:t>LOAN </a:t>
            </a:r>
            <a:r>
              <a:rPr sz="2650" spc="-15" dirty="0"/>
              <a:t>AMOUNT</a:t>
            </a:r>
            <a:r>
              <a:rPr sz="2650" spc="-270" dirty="0"/>
              <a:t> </a:t>
            </a:r>
            <a:r>
              <a:rPr sz="2650" spc="-10" dirty="0"/>
              <a:t>AND  FUNDED AMOUNT INVESTED </a:t>
            </a:r>
            <a:r>
              <a:rPr sz="2650" spc="-5" dirty="0"/>
              <a:t>IN </a:t>
            </a:r>
            <a:r>
              <a:rPr sz="2650" spc="-65" dirty="0"/>
              <a:t>DEFAULTED  </a:t>
            </a:r>
            <a:r>
              <a:rPr sz="2650" spc="-10" dirty="0"/>
              <a:t>CASE</a:t>
            </a:r>
            <a:endParaRPr sz="2650"/>
          </a:p>
          <a:p>
            <a:pPr marL="295910" marR="5080" indent="-283845">
              <a:lnSpc>
                <a:spcPct val="102800"/>
              </a:lnSpc>
              <a:spcBef>
                <a:spcPts val="475"/>
              </a:spcBef>
              <a:tabLst>
                <a:tab pos="295910" algn="l"/>
              </a:tabLst>
            </a:pPr>
            <a:r>
              <a:rPr sz="1150" spc="-110" dirty="0">
                <a:latin typeface="Georgia"/>
                <a:cs typeface="Georgia"/>
              </a:rPr>
              <a:t>	</a:t>
            </a:r>
            <a:r>
              <a:rPr sz="1450" spc="20" dirty="0">
                <a:solidFill>
                  <a:srgbClr val="3F3F3F"/>
                </a:solidFill>
              </a:rPr>
              <a:t>The </a:t>
            </a:r>
            <a:r>
              <a:rPr sz="1450" spc="15" dirty="0">
                <a:solidFill>
                  <a:srgbClr val="3F3F3F"/>
                </a:solidFill>
              </a:rPr>
              <a:t>correlation </a:t>
            </a:r>
            <a:r>
              <a:rPr sz="1450" spc="5" dirty="0">
                <a:solidFill>
                  <a:srgbClr val="3F3F3F"/>
                </a:solidFill>
              </a:rPr>
              <a:t>is </a:t>
            </a:r>
            <a:r>
              <a:rPr sz="1450" spc="10" dirty="0">
                <a:solidFill>
                  <a:srgbClr val="3F3F3F"/>
                </a:solidFill>
              </a:rPr>
              <a:t>0.95 </a:t>
            </a:r>
            <a:r>
              <a:rPr sz="1450" spc="15" dirty="0">
                <a:solidFill>
                  <a:srgbClr val="3F3F3F"/>
                </a:solidFill>
              </a:rPr>
              <a:t>and clearly </a:t>
            </a:r>
            <a:r>
              <a:rPr sz="1450" spc="10" dirty="0">
                <a:solidFill>
                  <a:srgbClr val="3F3F3F"/>
                </a:solidFill>
              </a:rPr>
              <a:t>states </a:t>
            </a:r>
            <a:r>
              <a:rPr sz="1450" spc="15" dirty="0">
                <a:solidFill>
                  <a:srgbClr val="3F3F3F"/>
                </a:solidFill>
              </a:rPr>
              <a:t>that with increase in loan </a:t>
            </a:r>
            <a:r>
              <a:rPr sz="1450" spc="20" dirty="0">
                <a:solidFill>
                  <a:srgbClr val="3F3F3F"/>
                </a:solidFill>
              </a:rPr>
              <a:t>amount  </a:t>
            </a:r>
            <a:r>
              <a:rPr sz="1450" spc="15" dirty="0">
                <a:solidFill>
                  <a:srgbClr val="3F3F3F"/>
                </a:solidFill>
              </a:rPr>
              <a:t>there </a:t>
            </a:r>
            <a:r>
              <a:rPr sz="1450" spc="5" dirty="0">
                <a:solidFill>
                  <a:srgbClr val="3F3F3F"/>
                </a:solidFill>
              </a:rPr>
              <a:t>is </a:t>
            </a:r>
            <a:r>
              <a:rPr sz="1450" spc="15" dirty="0">
                <a:solidFill>
                  <a:srgbClr val="3F3F3F"/>
                </a:solidFill>
              </a:rPr>
              <a:t>increase </a:t>
            </a:r>
            <a:r>
              <a:rPr sz="1450" spc="10" dirty="0">
                <a:solidFill>
                  <a:srgbClr val="3F3F3F"/>
                </a:solidFill>
              </a:rPr>
              <a:t>in </a:t>
            </a:r>
            <a:r>
              <a:rPr sz="1450" spc="15" dirty="0">
                <a:solidFill>
                  <a:srgbClr val="3F3F3F"/>
                </a:solidFill>
              </a:rPr>
              <a:t>funded </a:t>
            </a:r>
            <a:r>
              <a:rPr sz="1450" spc="20" dirty="0">
                <a:solidFill>
                  <a:srgbClr val="3F3F3F"/>
                </a:solidFill>
              </a:rPr>
              <a:t>amount</a:t>
            </a:r>
            <a:r>
              <a:rPr sz="1450" spc="-50" dirty="0">
                <a:solidFill>
                  <a:srgbClr val="3F3F3F"/>
                </a:solidFill>
              </a:rPr>
              <a:t> </a:t>
            </a:r>
            <a:r>
              <a:rPr sz="1450" spc="15" dirty="0">
                <a:solidFill>
                  <a:srgbClr val="3F3F3F"/>
                </a:solidFill>
              </a:rPr>
              <a:t>invested</a:t>
            </a:r>
            <a:endParaRPr sz="14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51888" y="3883152"/>
            <a:ext cx="4212336" cy="19171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778" y="1576771"/>
            <a:ext cx="6831965" cy="17627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433070">
              <a:lnSpc>
                <a:spcPts val="3170"/>
              </a:lnSpc>
              <a:spcBef>
                <a:spcPts val="204"/>
              </a:spcBef>
            </a:pPr>
            <a:r>
              <a:rPr sz="2650" spc="-35" dirty="0"/>
              <a:t>CORRELATION </a:t>
            </a:r>
            <a:r>
              <a:rPr sz="2650" spc="-15" dirty="0"/>
              <a:t>BETWEEN </a:t>
            </a:r>
            <a:r>
              <a:rPr sz="2650" spc="-10" dirty="0"/>
              <a:t>FUNDED AMOUNT  INVESTED AND </a:t>
            </a:r>
            <a:r>
              <a:rPr sz="2650" spc="-35" dirty="0"/>
              <a:t>INSTALLMENT </a:t>
            </a:r>
            <a:r>
              <a:rPr sz="2650" spc="-5" dirty="0"/>
              <a:t>IN</a:t>
            </a:r>
            <a:r>
              <a:rPr sz="2650" spc="-204" dirty="0"/>
              <a:t> </a:t>
            </a:r>
            <a:r>
              <a:rPr sz="2650" spc="-70" dirty="0"/>
              <a:t>DEFAULTED  </a:t>
            </a:r>
            <a:r>
              <a:rPr sz="2650" spc="-10" dirty="0"/>
              <a:t>CASE</a:t>
            </a:r>
            <a:endParaRPr sz="2650"/>
          </a:p>
          <a:p>
            <a:pPr marL="295910" marR="5080" indent="-283845">
              <a:lnSpc>
                <a:spcPct val="102800"/>
              </a:lnSpc>
              <a:spcBef>
                <a:spcPts val="475"/>
              </a:spcBef>
              <a:tabLst>
                <a:tab pos="295910" algn="l"/>
              </a:tabLst>
            </a:pPr>
            <a:r>
              <a:rPr sz="1150" spc="-110" dirty="0">
                <a:latin typeface="Georgia"/>
                <a:cs typeface="Georgia"/>
              </a:rPr>
              <a:t>	</a:t>
            </a:r>
            <a:r>
              <a:rPr sz="1450" spc="20" dirty="0">
                <a:solidFill>
                  <a:srgbClr val="3F3F3F"/>
                </a:solidFill>
              </a:rPr>
              <a:t>The </a:t>
            </a:r>
            <a:r>
              <a:rPr sz="1450" spc="15" dirty="0">
                <a:solidFill>
                  <a:srgbClr val="3F3F3F"/>
                </a:solidFill>
              </a:rPr>
              <a:t>correlation </a:t>
            </a:r>
            <a:r>
              <a:rPr sz="1450" spc="5" dirty="0">
                <a:solidFill>
                  <a:srgbClr val="3F3F3F"/>
                </a:solidFill>
              </a:rPr>
              <a:t>is </a:t>
            </a:r>
            <a:r>
              <a:rPr sz="1450" spc="10" dirty="0">
                <a:solidFill>
                  <a:srgbClr val="3F3F3F"/>
                </a:solidFill>
              </a:rPr>
              <a:t>0.9 </a:t>
            </a:r>
            <a:r>
              <a:rPr sz="1450" spc="20" dirty="0">
                <a:solidFill>
                  <a:srgbClr val="3F3F3F"/>
                </a:solidFill>
              </a:rPr>
              <a:t>and </a:t>
            </a:r>
            <a:r>
              <a:rPr sz="1450" spc="15" dirty="0">
                <a:solidFill>
                  <a:srgbClr val="3F3F3F"/>
                </a:solidFill>
              </a:rPr>
              <a:t>clearly states that with </a:t>
            </a:r>
            <a:r>
              <a:rPr sz="1450" spc="10" dirty="0">
                <a:solidFill>
                  <a:srgbClr val="3F3F3F"/>
                </a:solidFill>
              </a:rPr>
              <a:t>increase in </a:t>
            </a:r>
            <a:r>
              <a:rPr sz="1450" spc="15" dirty="0">
                <a:solidFill>
                  <a:srgbClr val="3F3F3F"/>
                </a:solidFill>
              </a:rPr>
              <a:t>funded </a:t>
            </a:r>
            <a:r>
              <a:rPr sz="1450" spc="20" dirty="0">
                <a:solidFill>
                  <a:srgbClr val="3F3F3F"/>
                </a:solidFill>
              </a:rPr>
              <a:t>amount  </a:t>
            </a:r>
            <a:r>
              <a:rPr sz="1450" spc="15" dirty="0">
                <a:solidFill>
                  <a:srgbClr val="3F3F3F"/>
                </a:solidFill>
              </a:rPr>
              <a:t>invested </a:t>
            </a:r>
            <a:r>
              <a:rPr sz="1450" spc="20" dirty="0">
                <a:solidFill>
                  <a:srgbClr val="3F3F3F"/>
                </a:solidFill>
              </a:rPr>
              <a:t>the </a:t>
            </a:r>
            <a:r>
              <a:rPr sz="1450" spc="15" dirty="0">
                <a:solidFill>
                  <a:srgbClr val="3F3F3F"/>
                </a:solidFill>
              </a:rPr>
              <a:t>installment</a:t>
            </a:r>
            <a:r>
              <a:rPr sz="1450" spc="-75" dirty="0">
                <a:solidFill>
                  <a:srgbClr val="3F3F3F"/>
                </a:solidFill>
              </a:rPr>
              <a:t> </a:t>
            </a:r>
            <a:r>
              <a:rPr sz="1450" spc="15" dirty="0">
                <a:solidFill>
                  <a:srgbClr val="3F3F3F"/>
                </a:solidFill>
              </a:rPr>
              <a:t>increases.</a:t>
            </a:r>
            <a:endParaRPr sz="14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31848" y="3717035"/>
            <a:ext cx="5679948" cy="1917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26" y="1576771"/>
            <a:ext cx="6920865" cy="12325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204"/>
              </a:spcBef>
            </a:pPr>
            <a:r>
              <a:rPr sz="2650" spc="-10" dirty="0"/>
              <a:t>LOAN </a:t>
            </a:r>
            <a:r>
              <a:rPr sz="2650" spc="-95" dirty="0"/>
              <a:t>STATUS </a:t>
            </a:r>
            <a:r>
              <a:rPr sz="2650" spc="-10" dirty="0"/>
              <a:t>WITH TERM </a:t>
            </a:r>
            <a:r>
              <a:rPr sz="2650" spc="-75" dirty="0"/>
              <a:t>TO </a:t>
            </a:r>
            <a:r>
              <a:rPr sz="2650" spc="-15" dirty="0"/>
              <a:t>EMPLOYEE  </a:t>
            </a:r>
            <a:r>
              <a:rPr sz="2650" spc="-10" dirty="0"/>
              <a:t>LENGTH, HIGHER % </a:t>
            </a:r>
            <a:r>
              <a:rPr sz="2650" spc="-20" dirty="0"/>
              <a:t>WITH </a:t>
            </a:r>
            <a:r>
              <a:rPr sz="2650" spc="-10" dirty="0"/>
              <a:t>10+ </a:t>
            </a:r>
            <a:r>
              <a:rPr sz="2650" spc="-15" dirty="0"/>
              <a:t>YEAR EMPLOYEE  </a:t>
            </a:r>
            <a:r>
              <a:rPr sz="2650" spc="-10" dirty="0"/>
              <a:t>LENGTH</a:t>
            </a:r>
            <a:endParaRPr sz="2650"/>
          </a:p>
        </p:txBody>
      </p:sp>
      <p:grpSp>
        <p:nvGrpSpPr>
          <p:cNvPr id="3" name="object 3"/>
          <p:cNvGrpSpPr/>
          <p:nvPr/>
        </p:nvGrpSpPr>
        <p:grpSpPr>
          <a:xfrm>
            <a:off x="893063" y="2974848"/>
            <a:ext cx="7802880" cy="3427729"/>
            <a:chOff x="893063" y="2974848"/>
            <a:chExt cx="7802880" cy="3427729"/>
          </a:xfrm>
        </p:grpSpPr>
        <p:sp>
          <p:nvSpPr>
            <p:cNvPr id="4" name="object 4"/>
            <p:cNvSpPr/>
            <p:nvPr/>
          </p:nvSpPr>
          <p:spPr>
            <a:xfrm>
              <a:off x="1075943" y="3156204"/>
              <a:ext cx="7437119" cy="30601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93064" y="2974847"/>
              <a:ext cx="7802880" cy="3427729"/>
            </a:xfrm>
            <a:custGeom>
              <a:avLst/>
              <a:gdLst/>
              <a:ahLst/>
              <a:cxnLst/>
              <a:rect l="l" t="t" r="r" b="b"/>
              <a:pathLst>
                <a:path w="7802880" h="3427729">
                  <a:moveTo>
                    <a:pt x="7652004" y="151130"/>
                  </a:moveTo>
                  <a:lnTo>
                    <a:pt x="7613904" y="151130"/>
                  </a:lnTo>
                  <a:lnTo>
                    <a:pt x="7613904" y="189230"/>
                  </a:lnTo>
                  <a:lnTo>
                    <a:pt x="7613904" y="3238500"/>
                  </a:lnTo>
                  <a:lnTo>
                    <a:pt x="188976" y="3238500"/>
                  </a:lnTo>
                  <a:lnTo>
                    <a:pt x="188976" y="189230"/>
                  </a:lnTo>
                  <a:lnTo>
                    <a:pt x="7613904" y="189230"/>
                  </a:lnTo>
                  <a:lnTo>
                    <a:pt x="7613904" y="151130"/>
                  </a:lnTo>
                  <a:lnTo>
                    <a:pt x="150876" y="151130"/>
                  </a:lnTo>
                  <a:lnTo>
                    <a:pt x="150876" y="189230"/>
                  </a:lnTo>
                  <a:lnTo>
                    <a:pt x="150876" y="3238500"/>
                  </a:lnTo>
                  <a:lnTo>
                    <a:pt x="150876" y="3276600"/>
                  </a:lnTo>
                  <a:lnTo>
                    <a:pt x="7652004" y="3276600"/>
                  </a:lnTo>
                  <a:lnTo>
                    <a:pt x="7652004" y="3238512"/>
                  </a:lnTo>
                  <a:lnTo>
                    <a:pt x="7652004" y="189230"/>
                  </a:lnTo>
                  <a:lnTo>
                    <a:pt x="7652004" y="188988"/>
                  </a:lnTo>
                  <a:lnTo>
                    <a:pt x="7652004" y="151130"/>
                  </a:lnTo>
                  <a:close/>
                </a:path>
                <a:path w="7802880" h="3427729">
                  <a:moveTo>
                    <a:pt x="7802880" y="114312"/>
                  </a:moveTo>
                  <a:lnTo>
                    <a:pt x="7688580" y="114312"/>
                  </a:lnTo>
                  <a:lnTo>
                    <a:pt x="7688580" y="3313188"/>
                  </a:lnTo>
                  <a:lnTo>
                    <a:pt x="7802880" y="3313188"/>
                  </a:lnTo>
                  <a:lnTo>
                    <a:pt x="7802880" y="114312"/>
                  </a:lnTo>
                  <a:close/>
                </a:path>
                <a:path w="7802880" h="3427729">
                  <a:moveTo>
                    <a:pt x="7802880" y="0"/>
                  </a:moveTo>
                  <a:lnTo>
                    <a:pt x="0" y="0"/>
                  </a:lnTo>
                  <a:lnTo>
                    <a:pt x="0" y="114300"/>
                  </a:lnTo>
                  <a:lnTo>
                    <a:pt x="0" y="3313430"/>
                  </a:lnTo>
                  <a:lnTo>
                    <a:pt x="0" y="3427730"/>
                  </a:lnTo>
                  <a:lnTo>
                    <a:pt x="7802880" y="3427730"/>
                  </a:lnTo>
                  <a:lnTo>
                    <a:pt x="7802880" y="3313430"/>
                  </a:lnTo>
                  <a:lnTo>
                    <a:pt x="112776" y="3313430"/>
                  </a:lnTo>
                  <a:lnTo>
                    <a:pt x="112776" y="114300"/>
                  </a:lnTo>
                  <a:lnTo>
                    <a:pt x="7802880" y="114300"/>
                  </a:lnTo>
                  <a:lnTo>
                    <a:pt x="780288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778" y="1576771"/>
            <a:ext cx="6896100" cy="176276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855344">
              <a:lnSpc>
                <a:spcPts val="3170"/>
              </a:lnSpc>
              <a:spcBef>
                <a:spcPts val="204"/>
              </a:spcBef>
            </a:pPr>
            <a:r>
              <a:rPr sz="2650" spc="-60" dirty="0"/>
              <a:t>MONTHLY </a:t>
            </a:r>
            <a:r>
              <a:rPr sz="2650" spc="-35" dirty="0"/>
              <a:t>INSTALLMENT PERCENTAGE </a:t>
            </a:r>
            <a:r>
              <a:rPr sz="2650" spc="-15" dirty="0"/>
              <a:t>OF  </a:t>
            </a:r>
            <a:r>
              <a:rPr sz="2650" spc="-35" dirty="0"/>
              <a:t>SALARY </a:t>
            </a:r>
            <a:r>
              <a:rPr sz="2650" spc="-75" dirty="0"/>
              <a:t>TO </a:t>
            </a:r>
            <a:r>
              <a:rPr sz="2650" spc="-10" dirty="0"/>
              <a:t>EMPLOYEE LENGTH </a:t>
            </a:r>
            <a:r>
              <a:rPr sz="2650" spc="-15" dirty="0"/>
              <a:t>AND  OWNERSHIP</a:t>
            </a:r>
            <a:endParaRPr sz="2650"/>
          </a:p>
          <a:p>
            <a:pPr marL="295910" marR="5080" indent="-283845">
              <a:lnSpc>
                <a:spcPct val="102800"/>
              </a:lnSpc>
              <a:spcBef>
                <a:spcPts val="475"/>
              </a:spcBef>
              <a:tabLst>
                <a:tab pos="295910" algn="l"/>
              </a:tabLst>
            </a:pPr>
            <a:r>
              <a:rPr sz="1150" spc="-110" dirty="0">
                <a:latin typeface="Georgia"/>
                <a:cs typeface="Georgia"/>
              </a:rPr>
              <a:t>	</a:t>
            </a:r>
            <a:r>
              <a:rPr sz="1450" spc="20" dirty="0">
                <a:solidFill>
                  <a:srgbClr val="3F3F3F"/>
                </a:solidFill>
              </a:rPr>
              <a:t>Monthly </a:t>
            </a:r>
            <a:r>
              <a:rPr sz="1450" spc="15" dirty="0">
                <a:solidFill>
                  <a:srgbClr val="3F3F3F"/>
                </a:solidFill>
              </a:rPr>
              <a:t>installment </a:t>
            </a:r>
            <a:r>
              <a:rPr sz="1450" spc="5" dirty="0">
                <a:solidFill>
                  <a:srgbClr val="3F3F3F"/>
                </a:solidFill>
              </a:rPr>
              <a:t>is </a:t>
            </a:r>
            <a:r>
              <a:rPr sz="1450" spc="20" dirty="0">
                <a:solidFill>
                  <a:srgbClr val="3F3F3F"/>
                </a:solidFill>
              </a:rPr>
              <a:t>around </a:t>
            </a:r>
            <a:r>
              <a:rPr sz="1450" spc="15" dirty="0">
                <a:solidFill>
                  <a:srgbClr val="3F3F3F"/>
                </a:solidFill>
              </a:rPr>
              <a:t>5-10% of </a:t>
            </a:r>
            <a:r>
              <a:rPr sz="1450" spc="20" dirty="0">
                <a:solidFill>
                  <a:srgbClr val="3F3F3F"/>
                </a:solidFill>
              </a:rPr>
              <a:t>monthly income on </a:t>
            </a:r>
            <a:r>
              <a:rPr sz="1450" spc="10" dirty="0">
                <a:solidFill>
                  <a:srgbClr val="3F3F3F"/>
                </a:solidFill>
              </a:rPr>
              <a:t>Mortgage/Rent</a:t>
            </a:r>
            <a:r>
              <a:rPr sz="1450" spc="-210" dirty="0">
                <a:solidFill>
                  <a:srgbClr val="3F3F3F"/>
                </a:solidFill>
              </a:rPr>
              <a:t> </a:t>
            </a:r>
            <a:r>
              <a:rPr sz="1450" spc="15" dirty="0">
                <a:solidFill>
                  <a:srgbClr val="3F3F3F"/>
                </a:solidFill>
              </a:rPr>
              <a:t>are  high</a:t>
            </a:r>
            <a:r>
              <a:rPr sz="1450" spc="5" dirty="0">
                <a:solidFill>
                  <a:srgbClr val="3F3F3F"/>
                </a:solidFill>
              </a:rPr>
              <a:t> </a:t>
            </a:r>
            <a:r>
              <a:rPr sz="1450" spc="15" dirty="0">
                <a:solidFill>
                  <a:srgbClr val="3F3F3F"/>
                </a:solidFill>
              </a:rPr>
              <a:t>defaulters</a:t>
            </a:r>
            <a:endParaRPr sz="1450">
              <a:latin typeface="Georgia"/>
              <a:cs typeface="Georgi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61032" y="3663696"/>
            <a:ext cx="4398264" cy="1970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81316" y="1905000"/>
            <a:ext cx="877824" cy="39502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607314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pc="15" dirty="0"/>
              <a:t>NUMBER </a:t>
            </a:r>
            <a:r>
              <a:rPr spc="5" dirty="0"/>
              <a:t>OF </a:t>
            </a:r>
            <a:r>
              <a:rPr spc="10" dirty="0"/>
              <a:t>PEOPLE WITH </a:t>
            </a:r>
            <a:r>
              <a:rPr spc="15" dirty="0"/>
              <a:t>LOANS</a:t>
            </a:r>
            <a:r>
              <a:rPr spc="-335" dirty="0"/>
              <a:t> </a:t>
            </a:r>
            <a:r>
              <a:rPr spc="-120" dirty="0"/>
              <a:t>AT  </a:t>
            </a:r>
            <a:r>
              <a:rPr spc="-30" dirty="0"/>
              <a:t>VARIOUS</a:t>
            </a:r>
            <a:r>
              <a:rPr spc="-5" dirty="0"/>
              <a:t> </a:t>
            </a:r>
            <a:r>
              <a:rPr spc="10" dirty="0"/>
              <a:t>GRADES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6877050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clearly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indicates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that </a:t>
            </a:r>
            <a:r>
              <a:rPr sz="1450" spc="5" dirty="0">
                <a:solidFill>
                  <a:srgbClr val="3F3F3F"/>
                </a:solidFill>
                <a:latin typeface="Trebuchet MS"/>
                <a:cs typeface="Trebuchet MS"/>
              </a:rPr>
              <a:t>People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with Grade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B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have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applied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for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maximum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loans  and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also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with highest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rate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who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have cleared</a:t>
            </a:r>
            <a:r>
              <a:rPr sz="1450" spc="-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loan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687" y="3633215"/>
            <a:ext cx="7571231" cy="26380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6371590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100"/>
              </a:spcBef>
            </a:pPr>
            <a:r>
              <a:rPr spc="-30" dirty="0"/>
              <a:t>AVERAGE </a:t>
            </a:r>
            <a:r>
              <a:rPr spc="10" dirty="0"/>
              <a:t>INTEREST </a:t>
            </a:r>
            <a:r>
              <a:rPr spc="-50" dirty="0"/>
              <a:t>RATES </a:t>
            </a:r>
            <a:r>
              <a:rPr spc="-135" dirty="0"/>
              <a:t>AT</a:t>
            </a:r>
            <a:r>
              <a:rPr spc="-254" dirty="0"/>
              <a:t> </a:t>
            </a:r>
            <a:r>
              <a:rPr spc="-35" dirty="0"/>
              <a:t>VARIOUS  </a:t>
            </a:r>
            <a:r>
              <a:rPr spc="15" dirty="0"/>
              <a:t>GRADES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6759575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This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analysis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can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help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in understanding the average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interest rates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at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various  grades. Also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to identify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interest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rate</a:t>
            </a:r>
            <a:r>
              <a:rPr sz="1450" spc="-14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patterns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2231" y="3358896"/>
            <a:ext cx="8193024" cy="33573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57655"/>
            <a:ext cx="10058400" cy="5659120"/>
            <a:chOff x="0" y="1057655"/>
            <a:chExt cx="10058400" cy="5659120"/>
          </a:xfrm>
        </p:grpSpPr>
        <p:sp>
          <p:nvSpPr>
            <p:cNvPr id="3" name="object 3"/>
            <p:cNvSpPr/>
            <p:nvPr/>
          </p:nvSpPr>
          <p:spPr>
            <a:xfrm>
              <a:off x="0" y="1057655"/>
              <a:ext cx="10058400" cy="5659120"/>
            </a:xfrm>
            <a:custGeom>
              <a:avLst/>
              <a:gdLst/>
              <a:ahLst/>
              <a:cxnLst/>
              <a:rect l="l" t="t" r="r" b="b"/>
              <a:pathLst>
                <a:path w="10058400" h="5659120">
                  <a:moveTo>
                    <a:pt x="10058400" y="5658612"/>
                  </a:moveTo>
                  <a:lnTo>
                    <a:pt x="0" y="5658612"/>
                  </a:lnTo>
                  <a:lnTo>
                    <a:pt x="0" y="0"/>
                  </a:lnTo>
                  <a:lnTo>
                    <a:pt x="10058400" y="0"/>
                  </a:lnTo>
                  <a:lnTo>
                    <a:pt x="10058400" y="56586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17335" y="1057655"/>
              <a:ext cx="3941064" cy="56586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4361688"/>
              <a:ext cx="374904" cy="23545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93611" y="1575329"/>
            <a:ext cx="342265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b="1" spc="-125" dirty="0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b="1" spc="-2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-15" dirty="0">
                <a:solidFill>
                  <a:srgbClr val="FFFFFF"/>
                </a:solidFill>
                <a:latin typeface="Trebuchet MS"/>
                <a:cs typeface="Trebuchet MS"/>
              </a:rPr>
              <a:t>EXPLORATION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2824" y="2858555"/>
            <a:ext cx="6955790" cy="12325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5080" indent="-283845">
              <a:lnSpc>
                <a:spcPct val="101499"/>
              </a:lnSpc>
              <a:spcBef>
                <a:spcPts val="95"/>
              </a:spcBef>
            </a:pPr>
            <a:r>
              <a:rPr sz="1550" spc="-160" dirty="0">
                <a:solidFill>
                  <a:srgbClr val="EB3D9E"/>
                </a:solidFill>
                <a:latin typeface="Georgia"/>
                <a:cs typeface="Georgia"/>
              </a:rPr>
              <a:t>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There </a:t>
            </a:r>
            <a:r>
              <a:rPr sz="1950" spc="5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111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variables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loan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dataset. </a:t>
            </a:r>
            <a:r>
              <a:rPr sz="1950" dirty="0">
                <a:solidFill>
                  <a:srgbClr val="FFFFFF"/>
                </a:solidFill>
                <a:latin typeface="Trebuchet MS"/>
                <a:cs typeface="Trebuchet MS"/>
              </a:rPr>
              <a:t>Problem  </a:t>
            </a:r>
            <a:r>
              <a:rPr sz="1950" spc="5" dirty="0">
                <a:solidFill>
                  <a:srgbClr val="FFFFFF"/>
                </a:solidFill>
                <a:latin typeface="Trebuchet MS"/>
                <a:cs typeface="Trebuchet MS"/>
              </a:rPr>
              <a:t>Statement: </a:t>
            </a:r>
            <a:r>
              <a:rPr sz="1950" spc="-10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find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a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solution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minimize the risk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of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losing 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money while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lending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customers. So we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need </a:t>
            </a:r>
            <a:r>
              <a:rPr sz="1950" spc="5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particularly concentrate 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on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the charged off</a:t>
            </a:r>
            <a:r>
              <a:rPr sz="1950" spc="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1950" spc="10" dirty="0">
                <a:solidFill>
                  <a:srgbClr val="FFFFFF"/>
                </a:solidFill>
                <a:latin typeface="Trebuchet MS"/>
                <a:cs typeface="Trebuchet MS"/>
              </a:rPr>
              <a:t>case.</a:t>
            </a:r>
            <a:endParaRPr sz="19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5840730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5" dirty="0"/>
              <a:t>CREDIT </a:t>
            </a:r>
            <a:r>
              <a:rPr spc="10" dirty="0"/>
              <a:t>CARD </a:t>
            </a:r>
            <a:r>
              <a:rPr spc="-35" dirty="0"/>
              <a:t>REVOLVING</a:t>
            </a:r>
            <a:r>
              <a:rPr spc="-114" dirty="0"/>
              <a:t> </a:t>
            </a:r>
            <a:r>
              <a:rPr spc="10" dirty="0"/>
              <a:t>BALANCE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6868159" cy="4794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5080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The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revolving balance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analysis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among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various states across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all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grades helps</a:t>
            </a:r>
            <a:r>
              <a:rPr sz="1450" spc="-17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 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identifying in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loan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processing for the</a:t>
            </a:r>
            <a:r>
              <a:rPr sz="1450" spc="-1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organization.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3791" y="3688079"/>
            <a:ext cx="7424927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601535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30" dirty="0"/>
              <a:t>DATA </a:t>
            </a:r>
            <a:r>
              <a:rPr spc="15" dirty="0"/>
              <a:t>CLEANING AND</a:t>
            </a:r>
            <a:r>
              <a:rPr spc="-315" dirty="0"/>
              <a:t> </a:t>
            </a:r>
            <a:r>
              <a:rPr spc="-15" dirty="0"/>
              <a:t>MANIPULATION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756121"/>
            <a:ext cx="6929755" cy="181927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Dealing with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Missing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values</a:t>
            </a:r>
            <a:r>
              <a:rPr sz="1450" spc="-5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:</a:t>
            </a:r>
            <a:endParaRPr sz="1450">
              <a:latin typeface="Trebuchet MS"/>
              <a:cs typeface="Trebuchet MS"/>
            </a:endParaRPr>
          </a:p>
          <a:p>
            <a:pPr marL="295910" marR="5080" indent="-283845">
              <a:lnSpc>
                <a:spcPct val="102499"/>
              </a:lnSpc>
              <a:spcBef>
                <a:spcPts val="819"/>
              </a:spcBef>
              <a:tabLst>
                <a:tab pos="352425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In this dataset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54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variables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contain all the observations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as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NA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so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they are  removed. •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14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columns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have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more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than 70% of 0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so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they are removed. •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Some  columns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are replaced with 0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 place of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NA.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• 4 columns from remaining  has same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data in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column hence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they were removed. Others: •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Rounded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of  some numeric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variables.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•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Removed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“months”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from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terms and “%”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from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some 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variables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for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visualization</a:t>
            </a:r>
            <a:r>
              <a:rPr sz="1450" spc="-5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purpose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057655"/>
            <a:ext cx="10058400" cy="5658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44367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40" dirty="0"/>
              <a:t>ANALYSIS </a:t>
            </a:r>
            <a:r>
              <a:rPr spc="20" dirty="0"/>
              <a:t>OF </a:t>
            </a:r>
            <a:r>
              <a:rPr spc="10" dirty="0"/>
              <a:t>LOAN</a:t>
            </a:r>
            <a:r>
              <a:rPr spc="-30" dirty="0"/>
              <a:t> </a:t>
            </a:r>
            <a:r>
              <a:rPr spc="-90" dirty="0"/>
              <a:t>STATUS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739913" y="2701517"/>
            <a:ext cx="3366135" cy="810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5910" marR="99695" indent="-283845">
              <a:lnSpc>
                <a:spcPct val="102800"/>
              </a:lnSpc>
              <a:spcBef>
                <a:spcPts val="9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So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out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of 39717 loans granted</a:t>
            </a:r>
            <a:r>
              <a:rPr sz="1450" spc="-114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5627  were charged</a:t>
            </a:r>
            <a:r>
              <a:rPr sz="1450" spc="-1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off.</a:t>
            </a:r>
            <a:endParaRPr sz="145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For 1140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members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status </a:t>
            </a:r>
            <a:r>
              <a:rPr sz="1450" spc="5" dirty="0">
                <a:solidFill>
                  <a:srgbClr val="3F3F3F"/>
                </a:solidFill>
                <a:latin typeface="Trebuchet MS"/>
                <a:cs typeface="Trebuchet MS"/>
              </a:rPr>
              <a:t>is</a:t>
            </a:r>
            <a:r>
              <a:rPr sz="1450" spc="-6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current.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84520" y="2212848"/>
            <a:ext cx="3103245" cy="3953510"/>
            <a:chOff x="5684520" y="2212848"/>
            <a:chExt cx="3103245" cy="3953510"/>
          </a:xfrm>
        </p:grpSpPr>
        <p:sp>
          <p:nvSpPr>
            <p:cNvPr id="6" name="object 6"/>
            <p:cNvSpPr/>
            <p:nvPr/>
          </p:nvSpPr>
          <p:spPr>
            <a:xfrm>
              <a:off x="5684520" y="2212848"/>
              <a:ext cx="3102864" cy="395325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727192" y="2253996"/>
              <a:ext cx="3019043" cy="3870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582612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CHARGED OFF </a:t>
            </a:r>
            <a:r>
              <a:rPr spc="5" dirty="0"/>
              <a:t>- </a:t>
            </a:r>
            <a:r>
              <a:rPr spc="15" dirty="0"/>
              <a:t>HOME</a:t>
            </a:r>
            <a:r>
              <a:rPr spc="-105" dirty="0"/>
              <a:t> </a:t>
            </a:r>
            <a:r>
              <a:rPr spc="10" dirty="0"/>
              <a:t>OWNERSHIP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913" y="2628436"/>
            <a:ext cx="4787265" cy="1263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5910" marR="257810" indent="-283845">
              <a:lnSpc>
                <a:spcPct val="102400"/>
              </a:lnSpc>
              <a:spcBef>
                <a:spcPts val="95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From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 graph </a:t>
            </a:r>
            <a:r>
              <a:rPr sz="1450" spc="5" dirty="0">
                <a:solidFill>
                  <a:srgbClr val="3F3F3F"/>
                </a:solidFill>
                <a:latin typeface="Trebuchet MS"/>
                <a:cs typeface="Trebuchet MS"/>
              </a:rPr>
              <a:t>it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is clear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that in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charged off</a:t>
            </a:r>
            <a:r>
              <a:rPr sz="1450" spc="-12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case 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most of the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members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have rented and mortgage 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homes.</a:t>
            </a:r>
            <a:endParaRPr sz="1450">
              <a:latin typeface="Trebuchet MS"/>
              <a:cs typeface="Trebuchet MS"/>
            </a:endParaRPr>
          </a:p>
          <a:p>
            <a:pPr marL="295910" marR="5080" indent="-283845">
              <a:lnSpc>
                <a:spcPct val="102800"/>
              </a:lnSpc>
              <a:spcBef>
                <a:spcPts val="815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2839 people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are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living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rented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home.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•2327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people  are already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on a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housing</a:t>
            </a:r>
            <a:r>
              <a:rPr sz="145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loan.</a:t>
            </a:r>
            <a:endParaRPr sz="1450">
              <a:latin typeface="Trebuchet MS"/>
              <a:cs typeface="Trebuchet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45223" y="1630679"/>
            <a:ext cx="3275329" cy="4893310"/>
            <a:chOff x="6745223" y="1630679"/>
            <a:chExt cx="3275329" cy="4893310"/>
          </a:xfrm>
        </p:grpSpPr>
        <p:sp>
          <p:nvSpPr>
            <p:cNvPr id="5" name="object 5"/>
            <p:cNvSpPr/>
            <p:nvPr/>
          </p:nvSpPr>
          <p:spPr>
            <a:xfrm>
              <a:off x="6928103" y="1813559"/>
              <a:ext cx="2906268" cy="45278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45224" y="1630679"/>
              <a:ext cx="3275329" cy="4893310"/>
            </a:xfrm>
            <a:custGeom>
              <a:avLst/>
              <a:gdLst/>
              <a:ahLst/>
              <a:cxnLst/>
              <a:rect l="l" t="t" r="r" b="b"/>
              <a:pathLst>
                <a:path w="3275329" h="4893309">
                  <a:moveTo>
                    <a:pt x="3124200" y="151130"/>
                  </a:moveTo>
                  <a:lnTo>
                    <a:pt x="3086100" y="151130"/>
                  </a:lnTo>
                  <a:lnTo>
                    <a:pt x="3086100" y="189230"/>
                  </a:lnTo>
                  <a:lnTo>
                    <a:pt x="3086100" y="4704080"/>
                  </a:lnTo>
                  <a:lnTo>
                    <a:pt x="188976" y="4704080"/>
                  </a:lnTo>
                  <a:lnTo>
                    <a:pt x="188976" y="189230"/>
                  </a:lnTo>
                  <a:lnTo>
                    <a:pt x="3086100" y="189230"/>
                  </a:lnTo>
                  <a:lnTo>
                    <a:pt x="3086100" y="151130"/>
                  </a:lnTo>
                  <a:lnTo>
                    <a:pt x="150876" y="151130"/>
                  </a:lnTo>
                  <a:lnTo>
                    <a:pt x="150876" y="189230"/>
                  </a:lnTo>
                  <a:lnTo>
                    <a:pt x="150876" y="4704080"/>
                  </a:lnTo>
                  <a:lnTo>
                    <a:pt x="150876" y="4742180"/>
                  </a:lnTo>
                  <a:lnTo>
                    <a:pt x="3124200" y="4742180"/>
                  </a:lnTo>
                  <a:lnTo>
                    <a:pt x="3124200" y="4704600"/>
                  </a:lnTo>
                  <a:lnTo>
                    <a:pt x="3124200" y="4704080"/>
                  </a:lnTo>
                  <a:lnTo>
                    <a:pt x="3124200" y="189230"/>
                  </a:lnTo>
                  <a:lnTo>
                    <a:pt x="3124200" y="188988"/>
                  </a:lnTo>
                  <a:lnTo>
                    <a:pt x="3124200" y="151130"/>
                  </a:lnTo>
                  <a:close/>
                </a:path>
                <a:path w="3275329" h="4893309">
                  <a:moveTo>
                    <a:pt x="3275076" y="0"/>
                  </a:moveTo>
                  <a:lnTo>
                    <a:pt x="3162300" y="0"/>
                  </a:lnTo>
                  <a:lnTo>
                    <a:pt x="3162300" y="113030"/>
                  </a:lnTo>
                  <a:lnTo>
                    <a:pt x="3162300" y="4779010"/>
                  </a:lnTo>
                  <a:lnTo>
                    <a:pt x="112776" y="4779010"/>
                  </a:lnTo>
                  <a:lnTo>
                    <a:pt x="112776" y="113030"/>
                  </a:lnTo>
                  <a:lnTo>
                    <a:pt x="3162300" y="113030"/>
                  </a:lnTo>
                  <a:lnTo>
                    <a:pt x="3162300" y="0"/>
                  </a:lnTo>
                  <a:lnTo>
                    <a:pt x="0" y="0"/>
                  </a:lnTo>
                  <a:lnTo>
                    <a:pt x="0" y="113030"/>
                  </a:lnTo>
                  <a:lnTo>
                    <a:pt x="0" y="4779010"/>
                  </a:lnTo>
                  <a:lnTo>
                    <a:pt x="0" y="4893310"/>
                  </a:lnTo>
                  <a:lnTo>
                    <a:pt x="3275076" y="4893310"/>
                  </a:lnTo>
                  <a:lnTo>
                    <a:pt x="3275076" y="4779276"/>
                  </a:lnTo>
                  <a:lnTo>
                    <a:pt x="3275076" y="4779010"/>
                  </a:lnTo>
                  <a:lnTo>
                    <a:pt x="3275076" y="113030"/>
                  </a:lnTo>
                  <a:lnTo>
                    <a:pt x="3275076" y="112788"/>
                  </a:lnTo>
                  <a:lnTo>
                    <a:pt x="32750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598233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CHARGED </a:t>
            </a:r>
            <a:r>
              <a:rPr spc="-10" dirty="0"/>
              <a:t>OFFVERIFICATION</a:t>
            </a:r>
            <a:r>
              <a:rPr spc="-85" dirty="0"/>
              <a:t> </a:t>
            </a:r>
            <a:r>
              <a:rPr spc="-90" dirty="0"/>
              <a:t>STATUS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913" y="2509253"/>
            <a:ext cx="4012565" cy="1139825"/>
          </a:xfrm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5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This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analysis shows the </a:t>
            </a:r>
            <a:r>
              <a:rPr sz="1450" spc="-5" dirty="0">
                <a:solidFill>
                  <a:srgbClr val="3F3F3F"/>
                </a:solidFill>
                <a:latin typeface="Trebuchet MS"/>
                <a:cs typeface="Trebuchet MS"/>
              </a:rPr>
              <a:t>bank’s</a:t>
            </a:r>
            <a:r>
              <a:rPr sz="1450" spc="-3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carelessness.</a:t>
            </a:r>
            <a:endParaRPr sz="1450">
              <a:latin typeface="Trebuchet MS"/>
              <a:cs typeface="Trebuchet MS"/>
            </a:endParaRPr>
          </a:p>
          <a:p>
            <a:pPr marL="295910" marR="562610" indent="-283845">
              <a:lnSpc>
                <a:spcPct val="102400"/>
              </a:lnSpc>
              <a:spcBef>
                <a:spcPts val="819"/>
              </a:spcBef>
              <a:tabLst>
                <a:tab pos="352425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	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With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out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verifying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the income of</a:t>
            </a:r>
            <a:r>
              <a:rPr sz="1450" spc="-7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the 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person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they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granted loans for 2142  members.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41947" y="2138172"/>
            <a:ext cx="2237231" cy="3176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373189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CHARGED OFF </a:t>
            </a:r>
            <a:r>
              <a:rPr spc="5" dirty="0"/>
              <a:t>-</a:t>
            </a:r>
            <a:r>
              <a:rPr spc="-90" dirty="0"/>
              <a:t> </a:t>
            </a:r>
            <a:r>
              <a:rPr spc="-105" dirty="0"/>
              <a:t>STATE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739913" y="2565890"/>
            <a:ext cx="4743450" cy="4565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95910" marR="5080" indent="-283845">
              <a:lnSpc>
                <a:spcPts val="1610"/>
              </a:lnSpc>
              <a:spcBef>
                <a:spcPts val="300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California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State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has most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number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of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cases which</a:t>
            </a:r>
            <a:r>
              <a:rPr sz="1450" spc="-85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are  charged</a:t>
            </a:r>
            <a:r>
              <a:rPr sz="1450" spc="-10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off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49680" y="3267455"/>
            <a:ext cx="7316724" cy="25328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26" y="1576771"/>
            <a:ext cx="6565265" cy="123253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2700" marR="5080">
              <a:lnSpc>
                <a:spcPts val="3170"/>
              </a:lnSpc>
              <a:spcBef>
                <a:spcPts val="204"/>
              </a:spcBef>
            </a:pPr>
            <a:r>
              <a:rPr sz="2650" spc="-10" dirty="0"/>
              <a:t>LOAN </a:t>
            </a:r>
            <a:r>
              <a:rPr sz="2650" spc="-95" dirty="0"/>
              <a:t>STATUS </a:t>
            </a:r>
            <a:r>
              <a:rPr sz="2650" spc="-10" dirty="0"/>
              <a:t>WITH </a:t>
            </a:r>
            <a:r>
              <a:rPr sz="2650" spc="-90" dirty="0"/>
              <a:t>STATE, </a:t>
            </a:r>
            <a:r>
              <a:rPr sz="2650" spc="-10" dirty="0"/>
              <a:t>NE NEBRESKA </a:t>
            </a:r>
            <a:r>
              <a:rPr sz="2650" spc="-5" dirty="0"/>
              <a:t>IS  </a:t>
            </a:r>
            <a:r>
              <a:rPr sz="2650" spc="-105" dirty="0"/>
              <a:t>STATE </a:t>
            </a:r>
            <a:r>
              <a:rPr sz="2650" spc="-10" dirty="0"/>
              <a:t>WITH HIGHEST </a:t>
            </a:r>
            <a:r>
              <a:rPr sz="2650" spc="-90" dirty="0"/>
              <a:t>DEFAULT </a:t>
            </a:r>
            <a:r>
              <a:rPr sz="2650" spc="-35" dirty="0"/>
              <a:t>PERCENTAGE  </a:t>
            </a:r>
            <a:r>
              <a:rPr sz="2650" spc="-5" dirty="0"/>
              <a:t>BUT </a:t>
            </a:r>
            <a:r>
              <a:rPr sz="2650" spc="-10" dirty="0"/>
              <a:t>ITS AN</a:t>
            </a:r>
            <a:r>
              <a:rPr sz="2650" spc="-235" dirty="0"/>
              <a:t> </a:t>
            </a:r>
            <a:r>
              <a:rPr sz="2650" spc="-10" dirty="0"/>
              <a:t>OUTLIER</a:t>
            </a:r>
            <a:endParaRPr sz="2650"/>
          </a:p>
        </p:txBody>
      </p:sp>
      <p:sp>
        <p:nvSpPr>
          <p:cNvPr id="3" name="object 3"/>
          <p:cNvSpPr/>
          <p:nvPr/>
        </p:nvSpPr>
        <p:spPr>
          <a:xfrm>
            <a:off x="1545336" y="3267455"/>
            <a:ext cx="5779008" cy="2366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880" y="1575329"/>
            <a:ext cx="38906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" dirty="0"/>
              <a:t>CHARGED OFF </a:t>
            </a:r>
            <a:r>
              <a:rPr spc="5" dirty="0"/>
              <a:t>–</a:t>
            </a:r>
            <a:r>
              <a:rPr spc="-85" dirty="0"/>
              <a:t> </a:t>
            </a:r>
            <a:r>
              <a:rPr spc="10" dirty="0"/>
              <a:t>GRADE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2778" y="2860055"/>
            <a:ext cx="5618480" cy="25272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95910" algn="l"/>
              </a:tabLst>
            </a:pPr>
            <a:r>
              <a:rPr sz="1150" spc="-110" dirty="0">
                <a:solidFill>
                  <a:srgbClr val="EB3D9E"/>
                </a:solidFill>
                <a:latin typeface="Georgia"/>
                <a:cs typeface="Georgia"/>
              </a:rPr>
              <a:t>	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Most of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the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charged off occurred </a:t>
            </a:r>
            <a:r>
              <a:rPr sz="1450" spc="10" dirty="0">
                <a:solidFill>
                  <a:srgbClr val="3F3F3F"/>
                </a:solidFill>
                <a:latin typeface="Trebuchet MS"/>
                <a:cs typeface="Trebuchet MS"/>
              </a:rPr>
              <a:t>in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B, C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and </a:t>
            </a:r>
            <a:r>
              <a:rPr sz="1450" spc="20" dirty="0">
                <a:solidFill>
                  <a:srgbClr val="3F3F3F"/>
                </a:solidFill>
                <a:latin typeface="Trebuchet MS"/>
                <a:cs typeface="Trebuchet MS"/>
              </a:rPr>
              <a:t>D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grades of</a:t>
            </a:r>
            <a:r>
              <a:rPr sz="1450" spc="-229" dirty="0">
                <a:solidFill>
                  <a:srgbClr val="3F3F3F"/>
                </a:solidFill>
                <a:latin typeface="Trebuchet MS"/>
                <a:cs typeface="Trebuchet MS"/>
              </a:rPr>
              <a:t> </a:t>
            </a:r>
            <a:r>
              <a:rPr sz="1450" spc="15" dirty="0">
                <a:solidFill>
                  <a:srgbClr val="3F3F3F"/>
                </a:solidFill>
                <a:latin typeface="Trebuchet MS"/>
                <a:cs typeface="Trebuchet MS"/>
              </a:rPr>
              <a:t>loans</a:t>
            </a:r>
            <a:endParaRPr sz="145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70304" y="3464052"/>
            <a:ext cx="5803392" cy="2548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589</Words>
  <Application>Microsoft Office PowerPoint</Application>
  <PresentationFormat>Custom</PresentationFormat>
  <Paragraphs>41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Georgia</vt:lpstr>
      <vt:lpstr>Trebuchet MS</vt:lpstr>
      <vt:lpstr>Office Theme</vt:lpstr>
      <vt:lpstr>Loan case study</vt:lpstr>
      <vt:lpstr>DATA EXPLORATION</vt:lpstr>
      <vt:lpstr>DATA CLEANING AND MANIPULATION</vt:lpstr>
      <vt:lpstr>ANALYSIS OF LOAN STATUS</vt:lpstr>
      <vt:lpstr>CHARGED OFF - HOME OWNERSHIP</vt:lpstr>
      <vt:lpstr>CHARGED OFFVERIFICATION STATUS</vt:lpstr>
      <vt:lpstr>CHARGED OFF - STATE</vt:lpstr>
      <vt:lpstr>LOAN STATUS WITH STATE, NE NEBRESKA IS  STATE WITH HIGHEST DEFAULT PERCENTAGE  BUT ITS AN OUTLIER</vt:lpstr>
      <vt:lpstr>CHARGED OFF – GRADE</vt:lpstr>
      <vt:lpstr>CHARGED OFF - TERM</vt:lpstr>
      <vt:lpstr>CHARGED OFF - PURPOSE</vt:lpstr>
      <vt:lpstr>THE LOANS TAKEN FOR DEBT  CONSOLIDATION ARE MORE DEFAULTED</vt:lpstr>
      <vt:lpstr>REASONS FOR LOAN AND STATUS</vt:lpstr>
      <vt:lpstr>CORRELATION BETWEEN LOAN AMOUNT AND  FUNDED AMOUNT INVESTED IN DEFAULTED  CASE  The correlation is 0.95 and clearly states that with increase in loan amount  there is increase in funded amount invested</vt:lpstr>
      <vt:lpstr>CORRELATION BETWEEN FUNDED AMOUNT  INVESTED AND INSTALLMENT IN DEFAULTED  CASE  The correlation is 0.9 and clearly states that with increase in funded amount  invested the installment increases.</vt:lpstr>
      <vt:lpstr>LOAN STATUS WITH TERM TO EMPLOYEE  LENGTH, HIGHER % WITH 10+ YEAR EMPLOYEE  LENGTH</vt:lpstr>
      <vt:lpstr>MONTHLY INSTALLMENT PERCENTAGE OF  SALARY TO EMPLOYEE LENGTH AND  OWNERSHIP  Monthly installment is around 5-10% of monthly income on Mortgage/Rent are  high defaulters</vt:lpstr>
      <vt:lpstr>NUMBER OF PEOPLE WITH LOANS AT  VARIOUS GRADES</vt:lpstr>
      <vt:lpstr>AVERAGE INTEREST RATES AT VARIOUS  GRADES</vt:lpstr>
      <vt:lpstr>CREDIT CARD REVOLVING BALANCE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Geometric color block</dc:title>
  <dc:creator>bunty</dc:creator>
  <cp:lastModifiedBy>Mayank Sankhla</cp:lastModifiedBy>
  <cp:revision>1</cp:revision>
  <dcterms:created xsi:type="dcterms:W3CDTF">2022-04-11T08:30:16Z</dcterms:created>
  <dcterms:modified xsi:type="dcterms:W3CDTF">2022-04-11T08:33:22Z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2020-10-18T00:00:00Z</vt:filetime>
  </property>
  <property fmtid="{D5CDD505-2E9C-101B-9397-08002B2CF9AE}" pid="3" name="LastSaved">
    <vt:filetime>2022-04-11T00:00:00Z</vt:filetime>
  </property>
</Properties>
</file>